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61" r:id="rId2"/>
    <p:sldId id="257" r:id="rId3"/>
    <p:sldId id="277" r:id="rId4"/>
    <p:sldId id="278" r:id="rId5"/>
    <p:sldId id="280" r:id="rId6"/>
    <p:sldId id="281" r:id="rId7"/>
    <p:sldId id="258" r:id="rId8"/>
    <p:sldId id="283" r:id="rId9"/>
    <p:sldId id="282" r:id="rId10"/>
    <p:sldId id="284" r:id="rId11"/>
    <p:sldId id="285" r:id="rId12"/>
    <p:sldId id="286" r:id="rId13"/>
    <p:sldId id="287" r:id="rId14"/>
    <p:sldId id="288" r:id="rId15"/>
    <p:sldId id="293" r:id="rId16"/>
    <p:sldId id="290" r:id="rId17"/>
    <p:sldId id="291" r:id="rId18"/>
    <p:sldId id="292" r:id="rId19"/>
    <p:sldId id="289" r:id="rId20"/>
    <p:sldId id="294" r:id="rId21"/>
    <p:sldId id="295" r:id="rId22"/>
    <p:sldId id="296" r:id="rId23"/>
    <p:sldId id="297" r:id="rId24"/>
    <p:sldId id="298" r:id="rId25"/>
    <p:sldId id="302" r:id="rId26"/>
    <p:sldId id="303" r:id="rId27"/>
    <p:sldId id="299" r:id="rId28"/>
    <p:sldId id="300" r:id="rId29"/>
    <p:sldId id="260" r:id="rId30"/>
    <p:sldId id="262" r:id="rId31"/>
    <p:sldId id="263" r:id="rId32"/>
    <p:sldId id="264" r:id="rId33"/>
    <p:sldId id="265" r:id="rId34"/>
    <p:sldId id="266" r:id="rId35"/>
    <p:sldId id="267" r:id="rId36"/>
    <p:sldId id="268" r:id="rId37"/>
    <p:sldId id="269" r:id="rId38"/>
    <p:sldId id="270" r:id="rId39"/>
    <p:sldId id="271" r:id="rId40"/>
    <p:sldId id="273" r:id="rId41"/>
    <p:sldId id="272" r:id="rId42"/>
    <p:sldId id="274" r:id="rId43"/>
    <p:sldId id="275" r:id="rId44"/>
    <p:sldId id="276" r:id="rId4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700ED11-B0D1-447B-8FE0-1634A8EB4C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DE4A83-677E-445F-9BA1-D7797C524B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470BA-95FC-4E1A-B60F-5975BA93F2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BFB248-1D90-4455-A78E-7B59BEC245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DCE41F-254E-483F-B46B-E6B0E064346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BB499-BAC8-4AFB-BB65-F51453C1C3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0495D-4572-4826-813E-7D249080707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9E09EE-E3F5-4AF7-B679-9BBD8F14A3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84DB0-F25B-4301-B2EB-DB65FCD14A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F7D28E-F939-4A95-8508-84D2D642A4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70685E0-7B15-4E19-9B14-5A9D0DC14C7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DA0F240-BE9D-4146-A634-54FF8D1BE2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2376363"/>
          </a:xfrm>
        </p:spPr>
        <p:txBody>
          <a:bodyPr>
            <a:normAutofit fontScale="925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dirty="0">
                <a:latin typeface="Vladimir Script" pitchFamily="66" charset="0"/>
              </a:rPr>
              <a:t>Сущность и основные понятия документирования управленческой деятельности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95536" y="1700808"/>
            <a:ext cx="8764082" cy="494915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fontAlgn="auto">
              <a:spcAft>
                <a:spcPts val="0"/>
              </a:spcAft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Понятие, сущность и организация   делопроизводства в региональном управлении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2.Классификация документов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Унификация и стандартизация управленческой документации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341438"/>
            <a:ext cx="8893175" cy="4789487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400" b="1" dirty="0">
                <a:effectLst/>
                <a:latin typeface="Times New Roman" pitchFamily="18" charset="0"/>
                <a:cs typeface="Times New Roman" pitchFamily="18" charset="0"/>
              </a:rPr>
              <a:t>это материальный объект с зафиксированной на нем информацией в виде текста, звукозаписи или изображения, предназначенный для передачи во времени и пространстве в целях хранения и общественного использования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lnSpc>
                <a:spcPct val="70000"/>
              </a:lnSpc>
              <a:defRPr/>
            </a:pPr>
            <a:br>
              <a:rPr lang="ru-RU" sz="3800" b="1">
                <a:latin typeface="Monotype Corsiva" pitchFamily="66" charset="0"/>
              </a:rPr>
            </a:br>
            <a:r>
              <a:rPr lang="ru-RU" sz="3800" b="1">
                <a:latin typeface="Monotype Corsiva" pitchFamily="66" charset="0"/>
              </a:rPr>
              <a:t> </a:t>
            </a:r>
            <a:r>
              <a:rPr lang="ru-RU" sz="6600" b="1">
                <a:latin typeface="Monotype Corsiva" pitchFamily="66" charset="0"/>
              </a:rPr>
              <a:t>Документ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2349500"/>
            <a:ext cx="8497887" cy="3781425"/>
          </a:xfrm>
        </p:spPr>
        <p:txBody>
          <a:bodyPr/>
          <a:lstStyle/>
          <a:p>
            <a:pPr>
              <a:defRPr/>
            </a:pPr>
            <a:r>
              <a:rPr lang="ru-RU" sz="3600" b="1" dirty="0">
                <a:effectLst/>
              </a:rPr>
              <a:t>документ — материальный объект;</a:t>
            </a:r>
          </a:p>
          <a:p>
            <a:pPr>
              <a:defRPr/>
            </a:pPr>
            <a:r>
              <a:rPr lang="ru-RU" sz="3600" b="1" dirty="0">
                <a:effectLst/>
              </a:rPr>
              <a:t>документ — носитель информации;</a:t>
            </a:r>
          </a:p>
          <a:p>
            <a:pPr>
              <a:defRPr/>
            </a:pPr>
            <a:r>
              <a:rPr lang="ru-RU" sz="3600" b="1" dirty="0">
                <a:effectLst/>
              </a:rPr>
              <a:t>документ — документированная информация</a:t>
            </a:r>
            <a:endParaRPr lang="ru-RU" sz="36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77813"/>
            <a:ext cx="8362950" cy="19986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600" dirty="0">
                <a:effectLst/>
              </a:rPr>
              <a:t>Анализ определений понятия «документ» позволяет выделить три основные формулировки: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ru-RU" dirty="0">
                <a:effectLst/>
              </a:rPr>
              <a:t> </a:t>
            </a:r>
            <a:r>
              <a:rPr lang="ru-RU" sz="4000" b="1" dirty="0">
                <a:effectLst/>
                <a:latin typeface="Times New Roman" pitchFamily="18" charset="0"/>
                <a:cs typeface="Times New Roman" pitchFamily="18" charset="0"/>
              </a:rPr>
              <a:t>это совокупность взаимосвязанных документов, применяемых в определенной сфере деятельности,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5400" b="1" i="1" dirty="0">
                <a:latin typeface="Monotype Corsiva" pitchFamily="66" charset="0"/>
              </a:rPr>
              <a:t>Система документирования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CE3215C7-173F-4AAE-8834-8DD8AF21484F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9" t="6093" b="12453"/>
          <a:stretch/>
        </p:blipFill>
        <p:spPr bwMode="auto">
          <a:xfrm>
            <a:off x="755576" y="620688"/>
            <a:ext cx="7632848" cy="50276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06938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966399E6-9B87-4128-875C-7F7D7A81E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Общие</a:t>
            </a:r>
            <a:r>
              <a:rPr lang="ru-RU" sz="2800" b="1" dirty="0"/>
              <a:t> - это информационная, социальная, коммуникативная, культурная; </a:t>
            </a:r>
          </a:p>
          <a:p>
            <a:pPr marL="109728" indent="0">
              <a:buNone/>
            </a:pPr>
            <a:endParaRPr lang="ru-RU" sz="2800" b="1" dirty="0"/>
          </a:p>
          <a:p>
            <a:r>
              <a:rPr lang="ru-RU" sz="2800" b="1" i="1" dirty="0"/>
              <a:t>Специальные</a:t>
            </a:r>
            <a:r>
              <a:rPr lang="ru-RU" sz="2800" b="1" dirty="0"/>
              <a:t> - управленческая, правовая, функция исторического источника, функция учета.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971B452-EFC3-4D3C-A331-A76EA4835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ФУНКЦИИ ДОКУМЕНТА</a:t>
            </a:r>
          </a:p>
        </p:txBody>
      </p:sp>
    </p:spTree>
    <p:extLst>
      <p:ext uri="{BB962C8B-B14F-4D97-AF65-F5344CB8AC3E}">
        <p14:creationId xmlns:p14="http://schemas.microsoft.com/office/powerpoint/2010/main" val="3940027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DA5AAA71-1E2A-4FCF-BA2C-F186C3020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ru-RU" b="1" dirty="0"/>
              <a:t>определяется потребностью в запечатлении информации с целью сохранения и передачи и присуща всем без исключения документам. Причина появления любого документа - необходимость фиксировать информацию о фактах, событиях, явлениях.</a:t>
            </a:r>
          </a:p>
          <a:p>
            <a:pPr marL="109728" indent="0">
              <a:buNone/>
            </a:pPr>
            <a:r>
              <a:rPr lang="ru-RU" b="1" dirty="0"/>
              <a:t>Информацию, содержащуюся в документах можно подразделить на:</a:t>
            </a:r>
          </a:p>
          <a:p>
            <a:pPr lvl="0"/>
            <a:r>
              <a:rPr lang="ru-RU" b="1" dirty="0"/>
              <a:t>ретроспективную (относящуюся к прошлому); </a:t>
            </a:r>
          </a:p>
          <a:p>
            <a:pPr lvl="0"/>
            <a:r>
              <a:rPr lang="ru-RU" b="1" dirty="0"/>
              <a:t>оперативную (текущую); </a:t>
            </a:r>
          </a:p>
          <a:p>
            <a:pPr lvl="0"/>
            <a:r>
              <a:rPr lang="ru-RU" b="1" dirty="0"/>
              <a:t>перспективную (относящуюся к будущему). </a:t>
            </a:r>
          </a:p>
          <a:p>
            <a:pPr marL="109728" indent="0">
              <a:buNone/>
            </a:pPr>
            <a:r>
              <a:rPr lang="ru-RU" dirty="0"/>
              <a:t>Каждый документ имеет информационную емкость (или информационный̆ потенциал), т.е. количество и качество информации. Информационная емкость характеризуется такими показателями: полнота, объективность, достоверность, оптимальность, актуальность информации, ее полезность и новизна. Чем выше эти показатели, тем ценнее документ.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8F607F1-5263-4143-AADE-7C54F2E22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/>
              <a:t>Информационная функция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2391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92D964EA-7062-425E-95D0-57450FFD1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/>
              <a:t>тоже присуща многим документам, т.к. создаются они для удовлетворения различных потребностей̆ как общества в целом, так и отдельных его членов. Документ также сам может влиять на социальные отношения них в зависимости от назначения, роли в данном обществе, причем может не только стимулировать их развитие социальных процессов, но и тормозить их.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9CACC92-A4A4-4100-947E-3EC1FE856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/>
              <a:t>Социальная функция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6638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C7894157-D97E-4450-BE0A-770895C45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dirty="0"/>
              <a:t>выполняет задачу передачи информации во времени и пространстве, информационной̆ связи между членами общества. Без обмена сведениями, мнениями, идеями социальные связи не могут поддерживаться.</a:t>
            </a:r>
          </a:p>
          <a:p>
            <a:pPr marL="109728" indent="0">
              <a:buNone/>
            </a:pPr>
            <a:r>
              <a:rPr lang="ru-RU" dirty="0"/>
              <a:t>Можно выделить две категории документов, в которых ярко выражена коммуникативная функция:</a:t>
            </a:r>
          </a:p>
          <a:p>
            <a:pPr lvl="0"/>
            <a:r>
              <a:rPr lang="ru-RU" dirty="0"/>
              <a:t>документы, ориентированные в одном направлении (законы, указы, распоряжения, приказы, инструкции, жалобы, докладные записки и др.); </a:t>
            </a:r>
          </a:p>
          <a:p>
            <a:pPr lvl="0"/>
            <a:r>
              <a:rPr lang="ru-RU" dirty="0"/>
              <a:t>документы двустороннего действия (деловая и личная переписка, договорные документы и т.д.). 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E991D6D-1516-4071-A684-6F1E4058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/>
              <a:t>Коммуникативная функция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61351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E1920C63-52F7-4444-96EC-0CA9CA015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b="1" dirty="0"/>
              <a:t>способность документа сохранять и передавать культурные традиции, эстетические нормы, ритуалы, принятые в обществе (кинофильм, фотография, научно-</a:t>
            </a:r>
            <a:r>
              <a:rPr lang="ru-RU" b="1" dirty="0" err="1"/>
              <a:t>техническии</a:t>
            </a:r>
            <a:r>
              <a:rPr lang="ru-RU" b="1" dirty="0"/>
              <a:t>̆ документ и др.).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0E71760-AB56-4FCF-8B30-50C720970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/>
              <a:t>Культурная функция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5295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EB68DD73-F06D-4EC7-B7FF-9A415BF8F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b="1" dirty="0"/>
              <a:t>выполняется официальными документами, которые специально созданы для </a:t>
            </a:r>
            <a:r>
              <a:rPr lang="ru-RU" b="1" dirty="0" err="1"/>
              <a:t>целеи</a:t>
            </a:r>
            <a:r>
              <a:rPr lang="ru-RU" b="1" dirty="0"/>
              <a:t>̆ и в процессе управления (законы, положения, уставы, протоколы, решения, сводки, отчеты и др.). Эти документы играют большую роль в информационном обеспечении управления, они многообразны, отражают различные уровни принятия решений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852412F-9EAD-417C-9706-A03ADC608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Управленческая функция </a:t>
            </a:r>
          </a:p>
        </p:txBody>
      </p:sp>
    </p:spTree>
    <p:extLst>
      <p:ext uri="{BB962C8B-B14F-4D97-AF65-F5344CB8AC3E}">
        <p14:creationId xmlns:p14="http://schemas.microsoft.com/office/powerpoint/2010/main" val="1686729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196975"/>
            <a:ext cx="8820150" cy="5661025"/>
          </a:xfrm>
        </p:spPr>
        <p:txBody>
          <a:bodyPr/>
          <a:lstStyle/>
          <a:p>
            <a:pPr marL="965200" indent="-609600" eaLnBrk="1" hangingPunct="1">
              <a:lnSpc>
                <a:spcPct val="90000"/>
              </a:lnSpc>
              <a:defRPr/>
            </a:pPr>
            <a:endParaRPr lang="ru-RU" sz="2000" b="1" dirty="0"/>
          </a:p>
          <a:p>
            <a:pPr marL="35560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b="1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805862" cy="5113338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i="1" dirty="0">
                <a:effectLst/>
              </a:rPr>
              <a:t>Делопроизводство</a:t>
            </a:r>
            <a:r>
              <a:rPr lang="ru-RU" sz="4000" b="1" dirty="0">
                <a:effectLst/>
              </a:rPr>
              <a:t> – сфера деятельности, связанная с процессом создания документов и организацией работы с ними</a:t>
            </a:r>
            <a:br>
              <a:rPr lang="ru-RU" sz="4000" dirty="0">
                <a:effectLst/>
              </a:rPr>
            </a:br>
            <a:endParaRPr lang="ru-RU" sz="3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448D27AE-346F-4D1C-8CC8-4BB5D9BCE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/>
              <a:t>Выделяют две категории документов, наделенных правовой̆ функцией̆: </a:t>
            </a:r>
          </a:p>
          <a:p>
            <a:r>
              <a:rPr lang="ru-RU" dirty="0"/>
              <a:t>изначально обладающие ею </a:t>
            </a:r>
          </a:p>
          <a:p>
            <a:r>
              <a:rPr lang="ru-RU" dirty="0"/>
              <a:t>приобретающие ее на время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372BA58-98BC-46FC-A367-1A97CE455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Правовая функция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53936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906AD02A-20A0-457C-9A7D-D369A5929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6083"/>
          </a:xfrm>
        </p:spPr>
        <p:txBody>
          <a:bodyPr>
            <a:normAutofit fontScale="92500"/>
          </a:bodyPr>
          <a:lstStyle/>
          <a:p>
            <a:r>
              <a:rPr lang="ru-RU" dirty="0"/>
              <a:t>В первую группу входят все документы, устанавливающие, закрепляющие, изменяющие правовые нормы и правоотношения или прекращающие их </a:t>
            </a:r>
            <a:r>
              <a:rPr lang="ru-RU" dirty="0" err="1"/>
              <a:t>действие</a:t>
            </a:r>
            <a:r>
              <a:rPr lang="ru-RU" dirty="0"/>
              <a:t>, а также другие документы, влекущие за </a:t>
            </a:r>
            <a:r>
              <a:rPr lang="ru-RU" dirty="0" err="1"/>
              <a:t>собои</a:t>
            </a:r>
            <a:r>
              <a:rPr lang="ru-RU" dirty="0"/>
              <a:t>̆ юридические последствия. Сюда относятся все правовые акты органов </a:t>
            </a:r>
            <a:r>
              <a:rPr lang="ru-RU" dirty="0" err="1"/>
              <a:t>государственнои</a:t>
            </a:r>
            <a:r>
              <a:rPr lang="ru-RU" dirty="0"/>
              <a:t>̆ власти (законы, указы, постановления и др.), судебные, прокурорские, нотариальные и арбитражные акты, все договорные, удостоверительные документы (паспорта, пропуска, удостоверения и т.д.) и оправдательно-финансовые документы (накладные, приходные ордера, счетно-платежные требования и т.п.).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9400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656D8EAD-EE95-4451-A464-25BC7D411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/>
          <a:lstStyle/>
          <a:p>
            <a:r>
              <a:rPr lang="ru-RU" b="1" dirty="0"/>
              <a:t>Ко </a:t>
            </a:r>
            <a:r>
              <a:rPr lang="ru-RU" b="1" dirty="0" err="1"/>
              <a:t>второи</a:t>
            </a:r>
            <a:r>
              <a:rPr lang="ru-RU" b="1" dirty="0"/>
              <a:t>̆ категории относятся документы, которые на время приобретают эту функцию, являясь доказательством каких-либо фактов в суде, органах следствия и прокуратуре, нотариате, арбитраже. В принципе </a:t>
            </a:r>
            <a:r>
              <a:rPr lang="ru-RU" b="1" dirty="0" err="1"/>
              <a:t>любои</a:t>
            </a:r>
            <a:r>
              <a:rPr lang="ru-RU" b="1" dirty="0"/>
              <a:t>̆ документ может быть доказательством и тем самым временно будет наделен </a:t>
            </a:r>
            <a:r>
              <a:rPr lang="ru-RU" b="1" dirty="0" err="1"/>
              <a:t>правовои</a:t>
            </a:r>
            <a:r>
              <a:rPr lang="ru-RU" b="1" dirty="0"/>
              <a:t>̆ </a:t>
            </a:r>
            <a:r>
              <a:rPr lang="ru-RU" b="1" dirty="0" err="1"/>
              <a:t>функциеи</a:t>
            </a:r>
            <a:r>
              <a:rPr lang="ru-RU" b="1" dirty="0"/>
              <a:t>̆.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8018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60CD03A1-26A4-48D5-815F-3F68F9600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/>
              <a:t>Существует две точки зрения: </a:t>
            </a:r>
          </a:p>
          <a:p>
            <a:r>
              <a:rPr lang="ru-RU" dirty="0"/>
              <a:t>первая - документ становится историческим источником с момента передачи его на архивное хранение; </a:t>
            </a:r>
          </a:p>
          <a:p>
            <a:r>
              <a:rPr lang="ru-RU" dirty="0"/>
              <a:t>вторая - документ наделяется </a:t>
            </a:r>
            <a:r>
              <a:rPr lang="ru-RU" dirty="0" err="1"/>
              <a:t>этои</a:t>
            </a:r>
            <a:r>
              <a:rPr lang="ru-RU" dirty="0"/>
              <a:t>̆ </a:t>
            </a:r>
            <a:r>
              <a:rPr lang="ru-RU" dirty="0" err="1"/>
              <a:t>функциеи</a:t>
            </a:r>
            <a:r>
              <a:rPr lang="ru-RU" dirty="0"/>
              <a:t>̆ с момента его возникновения, но осознается эта функция человеком лишь когда документ поступает в архив. </a:t>
            </a:r>
          </a:p>
          <a:p>
            <a:pPr marL="109728" indent="0">
              <a:buNone/>
            </a:pPr>
            <a:r>
              <a:rPr lang="ru-RU" dirty="0"/>
              <a:t>Таким образом, эта функция начинает доминировать в документе, если он выступает как источник информации для историка, исследующего ту или иную проблему.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41C917E-79FF-4920-80E4-23AD1EF17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/>
              <a:t>Функция исторического источника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28580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E5FD17B4-309C-4BFA-9123-459DC7EFF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/>
              <a:t>дает не качественную, а количественную характеристику информации, </a:t>
            </a:r>
            <a:r>
              <a:rPr lang="ru-RU" dirty="0" err="1"/>
              <a:t>связаннои</a:t>
            </a:r>
            <a:r>
              <a:rPr lang="ru-RU" dirty="0"/>
              <a:t>̆ с </a:t>
            </a:r>
            <a:r>
              <a:rPr lang="ru-RU" dirty="0" err="1"/>
              <a:t>хозяйственными</a:t>
            </a:r>
            <a:r>
              <a:rPr lang="ru-RU" dirty="0"/>
              <a:t>, демографическими и иными социальными процессами с целью их анализа и контроля. Основные виды учета - </a:t>
            </a:r>
            <a:r>
              <a:rPr lang="ru-RU" dirty="0" err="1"/>
              <a:t>статистическии</a:t>
            </a:r>
            <a:r>
              <a:rPr lang="ru-RU" dirty="0"/>
              <a:t>̆, </a:t>
            </a:r>
            <a:r>
              <a:rPr lang="ru-RU" dirty="0" err="1"/>
              <a:t>бухгалтерскии</a:t>
            </a:r>
            <a:r>
              <a:rPr lang="ru-RU" dirty="0"/>
              <a:t>̆, </a:t>
            </a:r>
            <a:r>
              <a:rPr lang="ru-RU" dirty="0" err="1"/>
              <a:t>оперативныи</a:t>
            </a:r>
            <a:r>
              <a:rPr lang="ru-RU" dirty="0"/>
              <a:t>̆ отражаются в статистических и финансово-экономических документах, </a:t>
            </a:r>
            <a:r>
              <a:rPr lang="ru-RU" dirty="0" err="1"/>
              <a:t>плановои</a:t>
            </a:r>
            <a:r>
              <a:rPr lang="ru-RU" dirty="0"/>
              <a:t>̆, </a:t>
            </a:r>
            <a:r>
              <a:rPr lang="ru-RU" dirty="0" err="1"/>
              <a:t>отчетнои</a:t>
            </a:r>
            <a:r>
              <a:rPr lang="ru-RU" dirty="0"/>
              <a:t>̆, документации.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8E22201-34A9-4602-B116-D4F064E8F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/>
              <a:t>Функция учета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2761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BC06A79D-E3DF-4564-B305-14CD49790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b="1" dirty="0"/>
              <a:t>1. Общие положения</a:t>
            </a:r>
          </a:p>
          <a:p>
            <a:pPr marL="109728" indent="0">
              <a:buNone/>
            </a:pPr>
            <a:r>
              <a:rPr lang="ru-RU" b="1" dirty="0"/>
              <a:t>1.1 Типовая инструкция создается для обеспечения документооборота на предприятии, повышения эффективности и нормализации производственных, финансовых и прочих процессов.</a:t>
            </a:r>
          </a:p>
          <a:p>
            <a:pPr marL="109728" indent="0">
              <a:buNone/>
            </a:pPr>
            <a:r>
              <a:rPr lang="ru-RU" b="1" dirty="0"/>
              <a:t>1.2 Документ распространяется на организацию всех видов документов, на каком бы носителе они не были представлены.</a:t>
            </a:r>
          </a:p>
          <a:p>
            <a:pPr marL="109728" indent="0">
              <a:buNone/>
            </a:pPr>
            <a:r>
              <a:rPr lang="ru-RU" b="1" dirty="0"/>
              <a:t>1.3 Цель руководства предприятия — совершенствовать организацию делопроизводства благодаря внедрению технического и программного оснащения.</a:t>
            </a:r>
          </a:p>
          <a:p>
            <a:pPr marL="109728" indent="0">
              <a:buNone/>
            </a:pPr>
            <a:r>
              <a:rPr lang="ru-RU" b="1" dirty="0"/>
              <a:t>2. Требования к организации документооборота и делопроизводства</a:t>
            </a:r>
          </a:p>
          <a:p>
            <a:pPr marL="109728" indent="0">
              <a:buNone/>
            </a:pPr>
            <a:r>
              <a:rPr lang="ru-RU" b="1" dirty="0"/>
              <a:t>2.1 Создание номенклатуры дел и присвоение каждому делу своего уникального номера.</a:t>
            </a:r>
          </a:p>
          <a:p>
            <a:pPr marL="109728" indent="0">
              <a:buNone/>
            </a:pPr>
            <a:r>
              <a:rPr lang="ru-RU" b="1" dirty="0"/>
              <a:t>2.2 Рассмотрение, анализ каждого документа, систематизация информации.</a:t>
            </a:r>
          </a:p>
          <a:p>
            <a:pPr marL="109728" indent="0">
              <a:buNone/>
            </a:pPr>
            <a:r>
              <a:rPr lang="ru-RU" b="1" dirty="0"/>
              <a:t>2.3 Обязательный ответ на деловые письма в рамках деловой этики.</a:t>
            </a:r>
          </a:p>
          <a:p>
            <a:pPr marL="109728" indent="0">
              <a:buNone/>
            </a:pPr>
            <a:r>
              <a:rPr lang="ru-RU" b="1" dirty="0"/>
              <a:t>2.4 Своевременная регистрация дел, передачи их в архив и утилизация со временем.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E867BF1-5FE5-43B9-B11C-A88A957DC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/>
              <a:t>Инструкция по делопроизводству</a:t>
            </a:r>
            <a:br>
              <a:rPr lang="ru-RU" dirty="0"/>
            </a:br>
            <a:r>
              <a:rPr lang="ru-RU" sz="2400" dirty="0"/>
              <a:t>(типовой пример)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1527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BC06A79D-E3DF-4564-B305-14CD49790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endParaRPr lang="ru-RU" b="1" dirty="0"/>
          </a:p>
          <a:p>
            <a:pPr marL="109728" indent="0">
              <a:buNone/>
            </a:pPr>
            <a:r>
              <a:rPr lang="ru-RU" b="1" dirty="0"/>
              <a:t>3. Особенности оформления некоторых видов документации</a:t>
            </a:r>
          </a:p>
          <a:p>
            <a:pPr marL="109728" indent="0">
              <a:buNone/>
            </a:pPr>
            <a:r>
              <a:rPr lang="ru-RU" b="1" dirty="0"/>
              <a:t>3.1 Приказы и распоряжения передают решения нормативного характера и визируются руководителем предприятия или начальниками отделов.</a:t>
            </a:r>
          </a:p>
          <a:p>
            <a:pPr marL="109728" indent="0">
              <a:buNone/>
            </a:pPr>
            <a:r>
              <a:rPr lang="ru-RU" b="1" dirty="0"/>
              <a:t>3.2 Документация печатается на специальном бланке и должна иметь заголовок, дату подписания, номер.</a:t>
            </a:r>
          </a:p>
          <a:p>
            <a:pPr marL="109728" indent="0">
              <a:buNone/>
            </a:pPr>
            <a:r>
              <a:rPr lang="ru-RU" b="1" dirty="0"/>
              <a:t>3.3 Положение включает в себя свод правил, которых нужно придерживаться для функционирования предприятия</a:t>
            </a:r>
          </a:p>
          <a:p>
            <a:pPr marL="109728" indent="0">
              <a:buNone/>
            </a:pPr>
            <a:r>
              <a:rPr lang="ru-RU" b="1" dirty="0"/>
              <a:t>3.4 Протокол состоит из записей, которые были сделаны во время заседания, совещания</a:t>
            </a:r>
          </a:p>
          <a:p>
            <a:pPr marL="109728" indent="0">
              <a:buNone/>
            </a:pPr>
            <a:r>
              <a:rPr lang="ru-RU" b="1" dirty="0"/>
              <a:t>3.5 Служебные письма обязательно должны быть систематизированы и внесены в специальный Журнал.</a:t>
            </a:r>
          </a:p>
          <a:p>
            <a:pPr marL="109728" indent="0">
              <a:buNone/>
            </a:pPr>
            <a:r>
              <a:rPr lang="ru-RU" b="1" dirty="0"/>
              <a:t>4. Прием и обработка документации</a:t>
            </a:r>
          </a:p>
          <a:p>
            <a:pPr marL="109728" indent="0">
              <a:buNone/>
            </a:pPr>
            <a:r>
              <a:rPr lang="ru-RU" b="1" dirty="0"/>
              <a:t>4.1 Все документы, которые создаются или поступают на предприятие, проходят первичную обработку, первичное рассмотрение, регистрацию, передаются на рассмотрение руководству, а после — исполнителям.</a:t>
            </a:r>
          </a:p>
          <a:p>
            <a:pPr marL="109728" indent="0">
              <a:buNone/>
            </a:pPr>
            <a:r>
              <a:rPr lang="ru-RU" b="1" dirty="0"/>
              <a:t>4.2 Если документ не адресован конкретно руководству, а пришло на имя предприятия, то сперва его рассматривает секретарь, а уже потом оно переходит на рассмотрение директору.</a:t>
            </a:r>
          </a:p>
          <a:p>
            <a:pPr marL="109728" indent="0">
              <a:buNone/>
            </a:pPr>
            <a:r>
              <a:rPr lang="ru-RU" b="1" dirty="0"/>
              <a:t>4.3 Если документ поступает на электронном носителе, то к нему обязательно должно идти сопроводительное письмо с текстом написанного в документе.</a:t>
            </a:r>
          </a:p>
          <a:p>
            <a:pPr marL="109728" indent="0">
              <a:buNone/>
            </a:pPr>
            <a:r>
              <a:rPr lang="ru-RU" b="1" dirty="0"/>
              <a:t>5. Организация хранения дел</a:t>
            </a:r>
          </a:p>
          <a:p>
            <a:pPr marL="109728" indent="0">
              <a:buNone/>
            </a:pPr>
            <a:r>
              <a:rPr lang="ru-RU" b="1" dirty="0"/>
              <a:t>5.1 От момента создания или передачи дела на предприятие и до его сдачи в архив оно хранится в отделе делопроизводства.</a:t>
            </a:r>
          </a:p>
          <a:p>
            <a:pPr marL="109728" indent="0">
              <a:buNone/>
            </a:pPr>
            <a:r>
              <a:rPr lang="ru-RU" b="1" dirty="0"/>
              <a:t>5.2 За сохранность информации отвечает руководитель предприятия и начальники отделов.</a:t>
            </a:r>
          </a:p>
          <a:p>
            <a:pPr marL="109728" indent="0">
              <a:buNone/>
            </a:pPr>
            <a:r>
              <a:rPr lang="ru-RU" b="1" dirty="0"/>
              <a:t>5.3 Выдача дел совершается только под расписку на установленный срок.</a:t>
            </a:r>
          </a:p>
          <a:p>
            <a:pPr marL="109728" indent="0">
              <a:buNone/>
            </a:pPr>
            <a:r>
              <a:rPr lang="ru-RU" b="1" dirty="0"/>
              <a:t>5.4 После истечения срока хранения дела передаются в архив.</a:t>
            </a:r>
          </a:p>
          <a:p>
            <a:pPr marL="109728" indent="0">
              <a:buNone/>
            </a:pPr>
            <a:r>
              <a:rPr lang="ru-RU" b="1" dirty="0"/>
              <a:t>Дополнить Инструкцию можно шаблонами бланков документов.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E867BF1-5FE5-43B9-B11C-A88A957DC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/>
              <a:t>Инструкция по делопроизводству</a:t>
            </a:r>
          </a:p>
        </p:txBody>
      </p:sp>
    </p:spTree>
    <p:extLst>
      <p:ext uri="{BB962C8B-B14F-4D97-AF65-F5344CB8AC3E}">
        <p14:creationId xmlns:p14="http://schemas.microsoft.com/office/powerpoint/2010/main" val="33304249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A6E69A37-148D-4017-8D33-7FA31879C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74664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b="1" dirty="0"/>
              <a:t>Правила организации делопроизводства в региональных органах базируются на законах, указах и распоряжениях Правительства Российской Федерации, Правительства субъектов федерации. Потому они четко оговорены и отображены в типовой Инструкции по делопроизводству. Эти правила очень схожи с другими подобными правилами организации документооборота на предприятии.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58883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A01B7035-63C9-4ABA-8198-EB0D247D4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b="1" dirty="0"/>
              <a:t>Документооборот невозможен без взаимодействия региональных органов управления и администрацией предприятия.</a:t>
            </a:r>
          </a:p>
          <a:p>
            <a:pPr lvl="0"/>
            <a:r>
              <a:rPr lang="ru-RU" b="1" dirty="0"/>
              <a:t>Документы обязательно подписывает глава регионального органа или его заместитель.</a:t>
            </a:r>
          </a:p>
          <a:p>
            <a:pPr lvl="0"/>
            <a:r>
              <a:rPr lang="ru-RU" b="1" dirty="0"/>
              <a:t>Согласование — обязательный этап организации документооборота.</a:t>
            </a:r>
          </a:p>
          <a:p>
            <a:pPr lvl="0"/>
            <a:r>
              <a:rPr lang="ru-RU" b="1" dirty="0"/>
              <a:t>Документы должны быть зарегистрированы в день поступления либо в день подписания.</a:t>
            </a:r>
          </a:p>
          <a:p>
            <a:pPr lvl="0"/>
            <a:r>
              <a:rPr lang="ru-RU" b="1" dirty="0"/>
              <a:t>Создаются специальные поисковые системы для поиска нужного документа.</a:t>
            </a:r>
          </a:p>
          <a:p>
            <a:pPr lvl="0"/>
            <a:r>
              <a:rPr lang="ru-RU" b="1" dirty="0"/>
              <a:t>Если нужно изменить сроки исполнения документа, то можно написать поручение на имя руководителя федерального органа.</a:t>
            </a:r>
          </a:p>
          <a:p>
            <a:pPr lvl="0"/>
            <a:r>
              <a:rPr lang="ru-RU" b="1" dirty="0"/>
              <a:t>После исполнения документа его снимают с контроля. Это также можно сделать и до его исполнения, но только после разрешения регионального органа.</a:t>
            </a:r>
          </a:p>
          <a:p>
            <a:pPr lvl="0"/>
            <a:r>
              <a:rPr lang="ru-RU" b="1" dirty="0"/>
              <a:t>Номенклатура дел федерального органа состоит из номенклатуры дел подразделения и сводной номенклатуры.</a:t>
            </a:r>
          </a:p>
          <a:p>
            <a:pPr lvl="0"/>
            <a:r>
              <a:rPr lang="ru-RU" b="1" dirty="0"/>
              <a:t>Формирование дел происходит децентрализовано в каждом индивидуальном подразделении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FD7DCA3-6835-48DC-B5C9-585D45D13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/>
              <a:t>Но есть и несколько специфических нюансов, на которые нужно обратить внимание:</a:t>
            </a:r>
            <a:br>
              <a:rPr lang="ru-RU" sz="27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21842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/>
              <a:t>- </a:t>
            </a:r>
            <a:r>
              <a:rPr lang="ru-RU" sz="4000" b="1" dirty="0"/>
              <a:t>по общим и административным вопросам;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b="1" dirty="0"/>
              <a:t>- по финансово-расчетным операциям;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b="1" dirty="0"/>
              <a:t>- по снабжению и сбыту;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b="1" dirty="0"/>
              <a:t>- по персоналу.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ru-RU" sz="3800" b="1">
                <a:latin typeface="Monotype Corsiva" pitchFamily="66" charset="0"/>
              </a:rPr>
            </a:br>
            <a:r>
              <a:rPr lang="ru-RU" sz="3800" b="1">
                <a:latin typeface="Monotype Corsiva" pitchFamily="66" charset="0"/>
              </a:rPr>
              <a:t>Классификация документов</a:t>
            </a:r>
            <a:br>
              <a:rPr lang="ru-RU" sz="3800" b="1">
                <a:latin typeface="Monotype Corsiva" pitchFamily="66" charset="0"/>
              </a:rPr>
            </a:br>
            <a:r>
              <a:rPr lang="ru-RU" sz="3800" b="1"/>
              <a:t>По видам деятельности:</a:t>
            </a:r>
            <a:br>
              <a:rPr lang="ru-RU" sz="3800" b="1"/>
            </a:br>
            <a:br>
              <a:rPr lang="ru-RU" sz="3800" u="sng"/>
            </a:br>
            <a:endParaRPr lang="ru-RU" sz="3800" u="sn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052513"/>
            <a:ext cx="9036050" cy="5078412"/>
          </a:xfrm>
        </p:spPr>
        <p:txBody>
          <a:bodyPr/>
          <a:lstStyle/>
          <a:p>
            <a:pPr>
              <a:defRPr/>
            </a:pPr>
            <a:r>
              <a:rPr lang="ru-RU" b="1" dirty="0">
                <a:effectLst/>
                <a:latin typeface="Times New Roman" pitchFamily="18" charset="0"/>
                <a:cs typeface="Times New Roman" pitchFamily="18" charset="0"/>
              </a:rPr>
              <a:t>создание документов, т.е. фиксация их на каком-либо носителе;</a:t>
            </a:r>
          </a:p>
          <a:p>
            <a:pPr>
              <a:defRPr/>
            </a:pPr>
            <a:r>
              <a:rPr lang="ru-RU" b="1" dirty="0">
                <a:effectLst/>
                <a:latin typeface="Times New Roman" pitchFamily="18" charset="0"/>
                <a:cs typeface="Times New Roman" pitchFamily="18" charset="0"/>
              </a:rPr>
              <a:t>передача документов для их последующего исполнения или принятия решений;</a:t>
            </a:r>
          </a:p>
          <a:p>
            <a:pPr>
              <a:defRPr/>
            </a:pPr>
            <a:r>
              <a:rPr lang="ru-RU" b="1" dirty="0">
                <a:effectLst/>
                <a:latin typeface="Times New Roman" pitchFamily="18" charset="0"/>
                <a:cs typeface="Times New Roman" pitchFamily="18" charset="0"/>
              </a:rPr>
              <a:t>регистрация документов для осуществления контроля над их исполнением;</a:t>
            </a:r>
          </a:p>
          <a:p>
            <a:pPr>
              <a:defRPr/>
            </a:pPr>
            <a:r>
              <a:rPr lang="ru-RU" b="1" dirty="0">
                <a:effectLst/>
                <a:latin typeface="Times New Roman" pitchFamily="18" charset="0"/>
                <a:cs typeface="Times New Roman" pitchFamily="18" charset="0"/>
              </a:rPr>
              <a:t>систематизация и хранение документов, быстрый поиск документов по мере надобности.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dirty="0">
                <a:effectLst/>
              </a:rPr>
              <a:t>Основные задачи делопроизводства: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  <a:buFont typeface="Wingdings" pitchFamily="2" charset="2"/>
              <a:buNone/>
              <a:defRPr/>
            </a:pPr>
            <a:r>
              <a:rPr lang="ru-RU" sz="2800"/>
              <a:t>- </a:t>
            </a:r>
            <a:r>
              <a:rPr lang="ru-RU" b="1"/>
              <a:t>письменные (рукописные, машинописные, типографские); 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None/>
              <a:defRPr/>
            </a:pPr>
            <a:r>
              <a:rPr lang="ru-RU" b="1"/>
              <a:t>- графические (чертежи, схемы, планы, графики, рисунки и т.д.); 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None/>
              <a:defRPr/>
            </a:pPr>
            <a:r>
              <a:rPr lang="ru-RU" b="1"/>
              <a:t>- фотокинодокументы; фонодокументы (фонограммы);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>
                <a:latin typeface="Monotype Corsiva" pitchFamily="66" charset="0"/>
              </a:rPr>
              <a:t>Классификация документов</a:t>
            </a:r>
            <a:br>
              <a:rPr lang="ru-RU" b="1">
                <a:latin typeface="Monotype Corsiva" pitchFamily="66" charset="0"/>
              </a:rPr>
            </a:br>
            <a:r>
              <a:rPr lang="ru-RU" b="1"/>
              <a:t>По средствам фиксации</a:t>
            </a:r>
            <a:br>
              <a:rPr lang="ru-RU" b="1"/>
            </a:br>
            <a:endParaRPr lang="ru-RU" b="1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/>
              <a:t>- </a:t>
            </a:r>
            <a:r>
              <a:rPr lang="ru-RU" sz="4400" b="1"/>
              <a:t>простые;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400" b="1"/>
              <a:t>- сложные.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800" b="1">
                <a:latin typeface="Monotype Corsiva" pitchFamily="66" charset="0"/>
              </a:rPr>
              <a:t>Классификация документов</a:t>
            </a:r>
            <a:br>
              <a:rPr lang="ru-RU" sz="3800" b="1">
                <a:latin typeface="Monotype Corsiva" pitchFamily="66" charset="0"/>
              </a:rPr>
            </a:br>
            <a:r>
              <a:rPr lang="ru-RU" sz="3800" b="1"/>
              <a:t>По содержанию:</a:t>
            </a:r>
            <a:br>
              <a:rPr lang="ru-RU" sz="3800" b="1"/>
            </a:br>
            <a:endParaRPr lang="ru-RU" sz="3800" b="1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/>
              <a:t>- </a:t>
            </a:r>
            <a:r>
              <a:rPr lang="ru-RU" sz="4400" b="1"/>
              <a:t>внутренние (составленные работниками данного предприятия)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400" b="1"/>
              <a:t>- внешние (поступающие от других предприятий и лиц);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800" b="1">
                <a:latin typeface="Monotype Corsiva" pitchFamily="66" charset="0"/>
              </a:rPr>
              <a:t>Классификация документов</a:t>
            </a:r>
            <a:br>
              <a:rPr lang="ru-RU" sz="3800" b="1">
                <a:latin typeface="Monotype Corsiva" pitchFamily="66" charset="0"/>
              </a:rPr>
            </a:br>
            <a:r>
              <a:rPr lang="ru-RU" sz="3800" b="1"/>
              <a:t>По месту составления</a:t>
            </a:r>
            <a:r>
              <a:rPr lang="ru-RU" sz="3800"/>
              <a:t> </a:t>
            </a:r>
            <a:br>
              <a:rPr lang="ru-RU" sz="3800"/>
            </a:br>
            <a:endParaRPr lang="ru-RU" sz="38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b="1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/>
              <a:t>- </a:t>
            </a:r>
            <a:r>
              <a:rPr lang="ru-RU" sz="3600" b="1"/>
              <a:t>срочные (требующие исполнения в срок, установленный законом, инструкцией, приказом)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b="1"/>
              <a:t>-несрочные (для которых срок исполнения не установлен);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800" b="1">
                <a:latin typeface="Monotype Corsiva" pitchFamily="66" charset="0"/>
              </a:rPr>
              <a:t>Классификация документов</a:t>
            </a:r>
            <a:br>
              <a:rPr lang="ru-RU" sz="3800" b="1">
                <a:latin typeface="Monotype Corsiva" pitchFamily="66" charset="0"/>
              </a:rPr>
            </a:br>
            <a:r>
              <a:rPr lang="ru-RU" sz="3800" b="1">
                <a:latin typeface="Monotype Corsiva" pitchFamily="66" charset="0"/>
              </a:rPr>
              <a:t> </a:t>
            </a:r>
            <a:r>
              <a:rPr lang="ru-RU" sz="3800" b="1"/>
              <a:t>По срокам исполнения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2800" b="1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/>
              <a:t>-</a:t>
            </a:r>
            <a:r>
              <a:rPr lang="ru-RU" sz="4000" b="1"/>
              <a:t>на служебные (</a:t>
            </a:r>
            <a:r>
              <a:rPr lang="ru-RU" sz="3600" b="1"/>
              <a:t>затрагивающие интересы предприятия, подразделения, работников)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b="1"/>
              <a:t>-личные (</a:t>
            </a:r>
            <a:r>
              <a:rPr lang="ru-RU" sz="3600" b="1"/>
              <a:t>касающиеся конкретного лица</a:t>
            </a:r>
            <a:r>
              <a:rPr lang="ru-RU" sz="4000" b="1"/>
              <a:t>).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800" b="1">
                <a:latin typeface="Monotype Corsiva" pitchFamily="66" charset="0"/>
              </a:rPr>
              <a:t>Классификация документов</a:t>
            </a:r>
            <a:br>
              <a:rPr lang="ru-RU" sz="3800" b="1">
                <a:latin typeface="Monotype Corsiva" pitchFamily="66" charset="0"/>
              </a:rPr>
            </a:br>
            <a:r>
              <a:rPr lang="ru-RU" sz="3800" b="1">
                <a:latin typeface="Monotype Corsiva" pitchFamily="66" charset="0"/>
              </a:rPr>
              <a:t> </a:t>
            </a:r>
            <a:r>
              <a:rPr lang="ru-RU" sz="3800" b="1"/>
              <a:t>По происхождению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80000"/>
              </a:lnSpc>
              <a:buFont typeface="Wingdings" pitchFamily="2" charset="2"/>
              <a:buNone/>
              <a:defRPr/>
            </a:pPr>
            <a:r>
              <a:rPr lang="ru-RU"/>
              <a:t>- </a:t>
            </a:r>
            <a:r>
              <a:rPr lang="ru-RU" sz="4400" b="1"/>
              <a:t>произвольные;</a:t>
            </a:r>
          </a:p>
          <a:p>
            <a:pPr eaLnBrk="1" hangingPunct="1">
              <a:lnSpc>
                <a:spcPct val="180000"/>
              </a:lnSpc>
              <a:buFont typeface="Wingdings" pitchFamily="2" charset="2"/>
              <a:buNone/>
              <a:defRPr/>
            </a:pPr>
            <a:r>
              <a:rPr lang="ru-RU" sz="4400" b="1"/>
              <a:t>- структурированные.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800" b="1">
                <a:latin typeface="Monotype Corsiva" pitchFamily="66" charset="0"/>
              </a:rPr>
              <a:t>Классификация документов</a:t>
            </a:r>
            <a:br>
              <a:rPr lang="ru-RU" sz="3800" b="1">
                <a:latin typeface="Monotype Corsiva" pitchFamily="66" charset="0"/>
              </a:rPr>
            </a:br>
            <a:r>
              <a:rPr lang="ru-RU" sz="3800" b="1"/>
              <a:t>По структуре документов:</a:t>
            </a:r>
            <a:br>
              <a:rPr lang="ru-RU" sz="3800" b="1"/>
            </a:br>
            <a:endParaRPr lang="ru-RU" sz="3800" b="1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ru-RU"/>
              <a:t>- </a:t>
            </a:r>
            <a:r>
              <a:rPr lang="ru-RU" sz="4400" b="1"/>
              <a:t>подлинники;    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ru-RU" sz="4400" b="1"/>
              <a:t>- копии;      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ru-RU" sz="4400" b="1"/>
              <a:t>- выписки;     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ru-RU" sz="4400" b="1"/>
              <a:t>- дубликаты 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800" b="1">
                <a:latin typeface="Monotype Corsiva" pitchFamily="66" charset="0"/>
              </a:rPr>
              <a:t>Классификация документов</a:t>
            </a:r>
            <a:br>
              <a:rPr lang="ru-RU" sz="3800" b="1">
                <a:latin typeface="Monotype Corsiva" pitchFamily="66" charset="0"/>
              </a:rPr>
            </a:br>
            <a:r>
              <a:rPr lang="ru-RU" sz="3800" b="1"/>
              <a:t>По назначению:</a:t>
            </a:r>
            <a:br>
              <a:rPr lang="ru-RU" sz="3800" b="1"/>
            </a:br>
            <a:endParaRPr lang="ru-RU" sz="3800" b="1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dirty="0"/>
          </a:p>
          <a:p>
            <a:pPr eaLnBrk="1" hangingPunct="1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ru-RU" dirty="0"/>
              <a:t>- </a:t>
            </a:r>
            <a:r>
              <a:rPr lang="ru-RU" sz="4400" b="1" dirty="0"/>
              <a:t>индивидуальные;</a:t>
            </a:r>
          </a:p>
          <a:p>
            <a:pPr>
              <a:lnSpc>
                <a:spcPct val="130000"/>
              </a:lnSpc>
              <a:buNone/>
              <a:defRPr/>
            </a:pPr>
            <a:r>
              <a:rPr lang="ru-RU" sz="4400" b="1" dirty="0"/>
              <a:t>- типовые;</a:t>
            </a:r>
          </a:p>
          <a:p>
            <a:pPr>
              <a:lnSpc>
                <a:spcPct val="130000"/>
              </a:lnSpc>
              <a:buNone/>
              <a:defRPr/>
            </a:pPr>
            <a:r>
              <a:rPr lang="ru-RU" sz="4400" b="1" dirty="0"/>
              <a:t>-трафаретные;</a:t>
            </a:r>
          </a:p>
          <a:p>
            <a:pPr>
              <a:lnSpc>
                <a:spcPct val="130000"/>
              </a:lnSpc>
              <a:buNone/>
              <a:defRPr/>
            </a:pPr>
            <a:r>
              <a:rPr lang="ru-RU" sz="4400" b="1" dirty="0"/>
              <a:t>- примерные.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800" b="1">
                <a:latin typeface="Monotype Corsiva" pitchFamily="66" charset="0"/>
              </a:rPr>
              <a:t>Классификация документов</a:t>
            </a:r>
            <a:br>
              <a:rPr lang="ru-RU" sz="3800" b="1">
                <a:latin typeface="Monotype Corsiva" pitchFamily="66" charset="0"/>
              </a:rPr>
            </a:br>
            <a:r>
              <a:rPr lang="ru-RU" sz="3800" b="1">
                <a:latin typeface="Monotype Corsiva" pitchFamily="66" charset="0"/>
              </a:rPr>
              <a:t> </a:t>
            </a:r>
            <a:r>
              <a:rPr lang="ru-RU" sz="3800" b="1"/>
              <a:t>По форме представления информации: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ru-RU" dirty="0"/>
              <a:t>- </a:t>
            </a:r>
            <a:r>
              <a:rPr lang="ru-RU" b="1" dirty="0"/>
              <a:t>организационные;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ru-RU" b="1" dirty="0"/>
              <a:t>- распорядительные;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ru-RU" b="1" dirty="0"/>
              <a:t>- документы по личному составу;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ru-RU" b="1" dirty="0"/>
              <a:t>- финансово-бухгалтерские документы;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ru-RU" b="1" dirty="0"/>
              <a:t>- информационно-справочные документы.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90872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800" b="1" dirty="0">
                <a:latin typeface="Monotype Corsiva" pitchFamily="66" charset="0"/>
              </a:rPr>
              <a:t>Классификация документов</a:t>
            </a:r>
            <a:br>
              <a:rPr lang="ru-RU" sz="3800" b="1" dirty="0">
                <a:latin typeface="Monotype Corsiva" pitchFamily="66" charset="0"/>
              </a:rPr>
            </a:br>
            <a:r>
              <a:rPr lang="ru-RU" sz="3800" b="1" dirty="0"/>
              <a:t>По функционированию в сфере управления:</a:t>
            </a:r>
            <a:br>
              <a:rPr lang="ru-RU" sz="3800" b="1" dirty="0"/>
            </a:br>
            <a:endParaRPr lang="ru-RU" sz="38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/>
              <a:t>Сущность унификации сводится к сокращению неоправданного многообразия документов, приведению к единообразию их форм, структуры, а также операций по их обработке, учету и хранению</a:t>
            </a:r>
            <a:r>
              <a:rPr lang="ru-RU" sz="3600"/>
              <a:t>.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800" b="1">
                <a:latin typeface="Monotype Corsiva" pitchFamily="66" charset="0"/>
              </a:rPr>
              <a:t>Унификация управленческой документации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539750" y="1557338"/>
            <a:ext cx="8147050" cy="4573587"/>
          </a:xfrm>
        </p:spPr>
        <p:txBody>
          <a:bodyPr/>
          <a:lstStyle/>
          <a:p>
            <a:r>
              <a:rPr lang="ru-RU" altLang="ru-RU" sz="4400" b="1" i="1">
                <a:effectLst/>
                <a:latin typeface="Times New Roman" pitchFamily="18" charset="0"/>
                <a:cs typeface="Times New Roman" pitchFamily="18" charset="0"/>
              </a:rPr>
              <a:t>Централизованная форма </a:t>
            </a:r>
            <a:r>
              <a:rPr lang="ru-RU" altLang="ru-RU" b="1">
                <a:effectLst/>
                <a:latin typeface="Times New Roman" pitchFamily="18" charset="0"/>
                <a:cs typeface="Times New Roman" pitchFamily="18" charset="0"/>
              </a:rPr>
              <a:t>характеризуется тем, что все операции по обработке документов сосредотачиваются (централизуются) в едином для всего учреждения центре — канцелярии, общем отделе или у секретаря. Эта форма характерна для мелких учреждений.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277813"/>
            <a:ext cx="8713787" cy="847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000" b="1" i="1" dirty="0">
                <a:effectLst/>
                <a:latin typeface="Times New Roman" pitchFamily="18" charset="0"/>
                <a:cs typeface="Times New Roman" pitchFamily="18" charset="0"/>
              </a:rPr>
              <a:t>Формы организации делопроизводства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/>
              <a:t>это процесс установления и применения стандартов, под которыми понимается эталон, модель, принимаемые за исходные для сопоставления с ними подобных объектов. 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6000" b="1" dirty="0">
                <a:latin typeface="Monotype Corsiva" pitchFamily="66" charset="0"/>
              </a:rPr>
              <a:t>Стандартизация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dirty="0">
                <a:effectLst/>
                <a:latin typeface="Times New Roman" pitchFamily="18" charset="0"/>
                <a:cs typeface="Times New Roman" pitchFamily="18" charset="0"/>
              </a:rPr>
              <a:t>«ГОСТ Р 7.0.97-2016. </a:t>
            </a:r>
            <a:r>
              <a:rPr lang="ru-RU" sz="3600" b="1" dirty="0">
                <a:effectLst/>
                <a:latin typeface="Times New Roman" pitchFamily="18" charset="0"/>
                <a:cs typeface="Times New Roman" pitchFamily="18" charset="0"/>
              </a:rPr>
              <a:t>Национальный стандарт Российской Федерации. Система стандартов по информации, библиотечному и издательскому делу. Организационно-распорядительная документация. Требования к оформлению документов» (утв. Приказом </a:t>
            </a:r>
            <a:r>
              <a:rPr lang="ru-RU" sz="3600" b="1" dirty="0" err="1">
                <a:effectLst/>
                <a:latin typeface="Times New Roman" pitchFamily="18" charset="0"/>
                <a:cs typeface="Times New Roman" pitchFamily="18" charset="0"/>
              </a:rPr>
              <a:t>Росстандарта</a:t>
            </a:r>
            <a:r>
              <a:rPr lang="ru-RU" sz="3600" b="1" dirty="0">
                <a:effectLst/>
                <a:latin typeface="Times New Roman" pitchFamily="18" charset="0"/>
                <a:cs typeface="Times New Roman" pitchFamily="18" charset="0"/>
              </a:rPr>
              <a:t> от 08.12.2016 N 2004-ст) (ред. от 14.05.2018).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125538"/>
            <a:ext cx="8229600" cy="5732462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z="2800" b="1"/>
              <a:t>определение объекта унификации;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z="2800" b="1"/>
              <a:t>анализ текстов документов и обобщение его результатов;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z="2800" b="1"/>
              <a:t>подготовка унифицированных форм документов;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z="2800" b="1"/>
              <a:t>формирование альбома унифицированных форм документов;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z="2800" b="1"/>
              <a:t>утверждение альбома унифицированных форм или отдельных</a:t>
            </a:r>
            <a:br>
              <a:rPr lang="ru-RU" sz="2800" b="1"/>
            </a:br>
            <a:r>
              <a:rPr lang="ru-RU" sz="2800" b="1"/>
              <a:t>форм документов 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ru-RU" sz="3800" b="1">
                <a:latin typeface="Monotype Corsiva" pitchFamily="66" charset="0"/>
              </a:rPr>
              <a:t>Этапы унификации текстов документов</a:t>
            </a:r>
            <a:r>
              <a:rPr lang="ru-RU" sz="3800"/>
              <a:t>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49974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800" b="1"/>
              <a:t>упорядочить состав документов организации, в которых фиксируется осуществление однотипных функций;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800" b="1"/>
              <a:t>сократить затраты на создание документов;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800" b="1"/>
              <a:t>использовать унифицированные шаблоны текстов для компьютерных автоматизированных систем делопроизводства;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800" b="1"/>
              <a:t>ускорить процессы принятия управленческих решений.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800" b="1">
                <a:latin typeface="Monotype Corsiva" pitchFamily="66" charset="0"/>
              </a:rPr>
              <a:t>Унификация текстов документов позволяет решить следующие задачи:</a:t>
            </a:r>
            <a:r>
              <a:rPr lang="ru-RU" sz="3800"/>
              <a:t>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5038"/>
            <a:ext cx="8229600" cy="3925887"/>
          </a:xfrm>
        </p:spPr>
        <p:txBody>
          <a:bodyPr/>
          <a:lstStyle/>
          <a:p>
            <a:pPr eaLnBrk="1" hangingPunct="1">
              <a:defRPr/>
            </a:pPr>
            <a:r>
              <a:rPr lang="ru-RU" b="1"/>
              <a:t>связного текста</a:t>
            </a:r>
          </a:p>
          <a:p>
            <a:pPr eaLnBrk="1" hangingPunct="1">
              <a:defRPr/>
            </a:pPr>
            <a:r>
              <a:rPr lang="ru-RU" b="1"/>
              <a:t>трафарета,</a:t>
            </a:r>
          </a:p>
          <a:p>
            <a:pPr eaLnBrk="1" hangingPunct="1">
              <a:defRPr/>
            </a:pPr>
            <a:r>
              <a:rPr lang="ru-RU" b="1"/>
              <a:t>анкет,</a:t>
            </a:r>
          </a:p>
          <a:p>
            <a:pPr eaLnBrk="1" hangingPunct="1">
              <a:defRPr/>
            </a:pPr>
            <a:r>
              <a:rPr lang="ru-RU" b="1"/>
              <a:t>таблиц,</a:t>
            </a:r>
          </a:p>
          <a:p>
            <a:pPr eaLnBrk="1" hangingPunct="1">
              <a:defRPr/>
            </a:pPr>
            <a:r>
              <a:rPr lang="ru-RU" b="1"/>
              <a:t>соединения форм (связный текст, анкеты, таблицы).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782762"/>
          </a:xfrm>
        </p:spPr>
        <p:txBody>
          <a:bodyPr/>
          <a:lstStyle/>
          <a:p>
            <a:pPr eaLnBrk="1" hangingPunct="1">
              <a:defRPr/>
            </a:pPr>
            <a:r>
              <a:rPr lang="ru-RU" b="1">
                <a:latin typeface="Monotype Corsiva" pitchFamily="66" charset="0"/>
              </a:rPr>
              <a:t>Текст унифицированных документов может быть оформлен в виде</a:t>
            </a:r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539750" y="1557338"/>
            <a:ext cx="8147050" cy="4573587"/>
          </a:xfrm>
        </p:spPr>
        <p:txBody>
          <a:bodyPr/>
          <a:lstStyle/>
          <a:p>
            <a:r>
              <a:rPr lang="ru-RU" altLang="ru-RU" sz="4400" b="1" i="1">
                <a:effectLst/>
                <a:latin typeface="Times New Roman" pitchFamily="18" charset="0"/>
                <a:cs typeface="Times New Roman" pitchFamily="18" charset="0"/>
              </a:rPr>
              <a:t>Децентрализованная форма </a:t>
            </a:r>
            <a:r>
              <a:rPr lang="ru-RU" altLang="ru-RU" b="1">
                <a:effectLst/>
                <a:latin typeface="Times New Roman" pitchFamily="18" charset="0"/>
                <a:cs typeface="Times New Roman" pitchFamily="18" charset="0"/>
              </a:rPr>
              <a:t>предполагает рассредоточение делопроизводственных операций между структурными подразделениями учреждения; при этом в каждом из них выполняется относительно однородный набор делопроизводственных операций. Используется редко</a:t>
            </a:r>
            <a:r>
              <a:rPr lang="ru-RU" altLang="ru-RU">
                <a:effectLst/>
              </a:rPr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277813"/>
            <a:ext cx="8713787" cy="847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000" b="1" i="1" dirty="0">
                <a:effectLst/>
                <a:latin typeface="Times New Roman" pitchFamily="18" charset="0"/>
                <a:cs typeface="Times New Roman" pitchFamily="18" charset="0"/>
              </a:rPr>
              <a:t>Формы организации делопроизводства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750" y="1557338"/>
            <a:ext cx="8147050" cy="4573587"/>
          </a:xfrm>
        </p:spPr>
        <p:txBody>
          <a:bodyPr/>
          <a:lstStyle/>
          <a:p>
            <a:pPr>
              <a:defRPr/>
            </a:pPr>
            <a:r>
              <a:rPr lang="ru-RU" sz="4400" b="1" dirty="0">
                <a:effectLst/>
                <a:latin typeface="Times New Roman" pitchFamily="18" charset="0"/>
                <a:cs typeface="Times New Roman" pitchFamily="18" charset="0"/>
              </a:rPr>
              <a:t>смешанная форма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dirty="0">
                <a:effectLst/>
                <a:latin typeface="Times New Roman" pitchFamily="18" charset="0"/>
                <a:cs typeface="Times New Roman" pitchFamily="18" charset="0"/>
              </a:rPr>
              <a:t>операции выполняют централизованно (прием, регистрация, контроль, размножение документов) и децентрализовано (хранение документов, формирование дел). Характерна для средних и крупных учреждений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277813"/>
            <a:ext cx="8713787" cy="847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000" b="1" i="1" dirty="0">
                <a:effectLst/>
                <a:latin typeface="Times New Roman" pitchFamily="18" charset="0"/>
                <a:cs typeface="Times New Roman" pitchFamily="18" charset="0"/>
              </a:rPr>
              <a:t>Формы организации делопроизводства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400" b="1" dirty="0">
                <a:effectLst/>
                <a:latin typeface="Times New Roman" pitchFamily="18" charset="0"/>
                <a:cs typeface="Times New Roman" pitchFamily="18" charset="0"/>
              </a:rPr>
              <a:t>(от лат. </a:t>
            </a:r>
            <a:r>
              <a:rPr lang="en-US" sz="4400" b="1" i="1" dirty="0" err="1">
                <a:effectLst/>
                <a:latin typeface="Times New Roman" pitchFamily="18" charset="0"/>
                <a:cs typeface="Times New Roman" pitchFamily="18" charset="0"/>
              </a:rPr>
              <a:t>docwnentum</a:t>
            </a:r>
            <a:r>
              <a:rPr lang="en-US" sz="4400" b="1" i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i="1" dirty="0">
                <a:effectLst/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4400" b="1" dirty="0">
                <a:effectLst/>
                <a:latin typeface="Times New Roman" pitchFamily="18" charset="0"/>
                <a:cs typeface="Times New Roman" pitchFamily="18" charset="0"/>
              </a:rPr>
              <a:t>доказательство, свидетельство) — понятие информационное, которое в отдельных случаях дополняется юридическим понятием</a:t>
            </a:r>
            <a:r>
              <a:rPr lang="ru-RU" sz="4000" b="1" dirty="0"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lnSpc>
                <a:spcPct val="70000"/>
              </a:lnSpc>
              <a:defRPr/>
            </a:pPr>
            <a:br>
              <a:rPr lang="ru-RU" sz="3800" b="1">
                <a:latin typeface="Monotype Corsiva" pitchFamily="66" charset="0"/>
              </a:rPr>
            </a:br>
            <a:r>
              <a:rPr lang="ru-RU" sz="3800" b="1">
                <a:latin typeface="Monotype Corsiva" pitchFamily="66" charset="0"/>
              </a:rPr>
              <a:t> </a:t>
            </a:r>
            <a:r>
              <a:rPr lang="ru-RU" sz="6600" b="1">
                <a:latin typeface="Monotype Corsiva" pitchFamily="66" charset="0"/>
              </a:rPr>
              <a:t>Документ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dirty="0"/>
              <a:t>представляет собой результат отображения фактов, событий, предметов, явлений объективной действительности и мыслительной деятельности человека</a:t>
            </a:r>
            <a:r>
              <a:rPr lang="ru-RU" dirty="0"/>
              <a:t> 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lnSpc>
                <a:spcPct val="70000"/>
              </a:lnSpc>
              <a:defRPr/>
            </a:pPr>
            <a:br>
              <a:rPr lang="ru-RU" sz="3800" b="1" dirty="0">
                <a:latin typeface="Monotype Corsiva" pitchFamily="66" charset="0"/>
              </a:rPr>
            </a:br>
            <a:r>
              <a:rPr lang="ru-RU" sz="3800" b="1" dirty="0">
                <a:latin typeface="Monotype Corsiva" pitchFamily="66" charset="0"/>
              </a:rPr>
              <a:t> </a:t>
            </a:r>
            <a:r>
              <a:rPr lang="ru-RU" sz="6600" b="1" dirty="0">
                <a:latin typeface="Monotype Corsiva" pitchFamily="66" charset="0"/>
              </a:rPr>
              <a:t>Документ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341438"/>
            <a:ext cx="8893175" cy="47894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dirty="0">
                <a:effectLst/>
                <a:latin typeface="Times New Roman" pitchFamily="18" charset="0"/>
                <a:cs typeface="Times New Roman" pitchFamily="18" charset="0"/>
              </a:rPr>
              <a:t>это любая семантическая информация, которая выражена на любом языке и зафиксирована любым способом на любом носителе с целью ее постоянного обращения в динамической информационной системе</a:t>
            </a:r>
            <a:r>
              <a:rPr lang="ru-RU" b="1" dirty="0"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lnSpc>
                <a:spcPct val="70000"/>
              </a:lnSpc>
              <a:defRPr/>
            </a:pPr>
            <a:br>
              <a:rPr lang="ru-RU" sz="3800" b="1">
                <a:latin typeface="Monotype Corsiva" pitchFamily="66" charset="0"/>
              </a:rPr>
            </a:br>
            <a:r>
              <a:rPr lang="ru-RU" sz="3800" b="1">
                <a:latin typeface="Monotype Corsiva" pitchFamily="66" charset="0"/>
              </a:rPr>
              <a:t> </a:t>
            </a:r>
            <a:r>
              <a:rPr lang="ru-RU" sz="6600" b="1">
                <a:latin typeface="Monotype Corsiva" pitchFamily="66" charset="0"/>
              </a:rPr>
              <a:t>Документ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1351</TotalTime>
  <Words>1985</Words>
  <Application>Microsoft Office PowerPoint</Application>
  <PresentationFormat>Экран (4:3)</PresentationFormat>
  <Paragraphs>171</Paragraphs>
  <Slides>44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54" baseType="lpstr">
      <vt:lpstr>Lucida Sans Unicode</vt:lpstr>
      <vt:lpstr>Monotype Corsiva</vt:lpstr>
      <vt:lpstr>Tahoma</vt:lpstr>
      <vt:lpstr>Times New Roman</vt:lpstr>
      <vt:lpstr>Verdana</vt:lpstr>
      <vt:lpstr>Vladimir Script</vt:lpstr>
      <vt:lpstr>Wingdings</vt:lpstr>
      <vt:lpstr>Wingdings 2</vt:lpstr>
      <vt:lpstr>Wingdings 3</vt:lpstr>
      <vt:lpstr>Открытая</vt:lpstr>
      <vt:lpstr>Презентация PowerPoint</vt:lpstr>
      <vt:lpstr>Делопроизводство – сфера деятельности, связанная с процессом создания документов и организацией работы с ними </vt:lpstr>
      <vt:lpstr>Основные задачи делопроизводства: </vt:lpstr>
      <vt:lpstr>Формы организации делопроизводства</vt:lpstr>
      <vt:lpstr>Формы организации делопроизводства</vt:lpstr>
      <vt:lpstr>Формы организации делопроизводства</vt:lpstr>
      <vt:lpstr>  Документ </vt:lpstr>
      <vt:lpstr>  Документ </vt:lpstr>
      <vt:lpstr>  Документ </vt:lpstr>
      <vt:lpstr>  Документ </vt:lpstr>
      <vt:lpstr>Анализ определений понятия «документ» позволяет выделить три основные формулировки: </vt:lpstr>
      <vt:lpstr>Система документирования</vt:lpstr>
      <vt:lpstr>Презентация PowerPoint</vt:lpstr>
      <vt:lpstr>ФУНКЦИИ ДОКУМЕНТА</vt:lpstr>
      <vt:lpstr>Информационная функция </vt:lpstr>
      <vt:lpstr>Социальная функция </vt:lpstr>
      <vt:lpstr>Коммуникативная функция</vt:lpstr>
      <vt:lpstr>Культурная функция </vt:lpstr>
      <vt:lpstr>Управленческая функция </vt:lpstr>
      <vt:lpstr>Правовая функция </vt:lpstr>
      <vt:lpstr>Презентация PowerPoint</vt:lpstr>
      <vt:lpstr>Презентация PowerPoint</vt:lpstr>
      <vt:lpstr>Функция исторического источника </vt:lpstr>
      <vt:lpstr>Функция учета</vt:lpstr>
      <vt:lpstr>Инструкция по делопроизводству (типовой пример)</vt:lpstr>
      <vt:lpstr>Инструкция по делопроизводству</vt:lpstr>
      <vt:lpstr>Презентация PowerPoint</vt:lpstr>
      <vt:lpstr>Но есть и несколько специфических нюансов, на которые нужно обратить внимание: </vt:lpstr>
      <vt:lpstr> Классификация документов По видам деятельности:  </vt:lpstr>
      <vt:lpstr>Классификация документов По средствам фиксации </vt:lpstr>
      <vt:lpstr>Классификация документов По содержанию: </vt:lpstr>
      <vt:lpstr>Классификация документов По месту составления  </vt:lpstr>
      <vt:lpstr>Классификация документов  По срокам исполнения</vt:lpstr>
      <vt:lpstr>Классификация документов  По происхождению</vt:lpstr>
      <vt:lpstr>Классификация документов По структуре документов: </vt:lpstr>
      <vt:lpstr>Классификация документов По назначению: </vt:lpstr>
      <vt:lpstr>Классификация документов  По форме представления информации:</vt:lpstr>
      <vt:lpstr>Классификация документов По функционированию в сфере управления: </vt:lpstr>
      <vt:lpstr>Унификация управленческой документации</vt:lpstr>
      <vt:lpstr>Стандартизация</vt:lpstr>
      <vt:lpstr>Презентация PowerPoint</vt:lpstr>
      <vt:lpstr>Этапы унификации текстов документов </vt:lpstr>
      <vt:lpstr>Унификация текстов документов позволяет решить следующие задачи: </vt:lpstr>
      <vt:lpstr>Текст унифицированных документов может быть оформлен в виде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Иннуська</dc:creator>
  <cp:lastModifiedBy>Altukhov, Anatoly</cp:lastModifiedBy>
  <cp:revision>20</cp:revision>
  <dcterms:created xsi:type="dcterms:W3CDTF">2008-05-04T16:53:26Z</dcterms:created>
  <dcterms:modified xsi:type="dcterms:W3CDTF">2020-09-03T12:42:10Z</dcterms:modified>
</cp:coreProperties>
</file>